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7" r:id="rId2"/>
    <p:sldId id="256" r:id="rId3"/>
    <p:sldId id="311" r:id="rId4"/>
    <p:sldId id="307" r:id="rId5"/>
    <p:sldId id="308" r:id="rId6"/>
    <p:sldId id="309" r:id="rId7"/>
    <p:sldId id="310" r:id="rId8"/>
    <p:sldId id="312" r:id="rId9"/>
    <p:sldId id="318" r:id="rId10"/>
    <p:sldId id="315" r:id="rId11"/>
    <p:sldId id="320" r:id="rId12"/>
    <p:sldId id="328" r:id="rId13"/>
    <p:sldId id="332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244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9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9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9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97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6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7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5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43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2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6/26/2022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828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0">
            <a:extLst>
              <a:ext uri="{FF2B5EF4-FFF2-40B4-BE49-F238E27FC236}">
                <a16:creationId xmlns:a16="http://schemas.microsoft.com/office/drawing/2014/main" id="{397D8C28-64E4-4A2B-B0E8-03D5F4335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333375"/>
            <a:ext cx="771366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2400" b="1" i="1">
                <a:latin typeface="Tahoma" panose="020B0604030504040204" pitchFamily="34" charset="0"/>
              </a:rPr>
              <a:t>Comunità Pastorale S. Antonio Abate</a:t>
            </a:r>
          </a:p>
          <a:p>
            <a:pPr algn="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2400" b="1" i="1">
                <a:latin typeface="Tahoma" panose="020B0604030504040204" pitchFamily="34" charset="0"/>
              </a:rPr>
              <a:t>GRUPPO ……..</a:t>
            </a:r>
            <a:endParaRPr lang="it-IT" altLang="it-IT" sz="2400" i="1">
              <a:latin typeface="Tahoma" panose="020B0604030504040204" pitchFamily="34" charset="0"/>
            </a:endParaRPr>
          </a:p>
        </p:txBody>
      </p:sp>
      <p:pic>
        <p:nvPicPr>
          <p:cNvPr id="3075" name="Picture 33" descr="i_domenica_avvento_anno_b">
            <a:extLst>
              <a:ext uri="{FF2B5EF4-FFF2-40B4-BE49-F238E27FC236}">
                <a16:creationId xmlns:a16="http://schemas.microsoft.com/office/drawing/2014/main" id="{E7A6BA5B-D527-40E8-93BE-EBEB23412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942" y="1313193"/>
            <a:ext cx="7713663" cy="537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18" descr="Large confetti">
            <a:extLst>
              <a:ext uri="{FF2B5EF4-FFF2-40B4-BE49-F238E27FC236}">
                <a16:creationId xmlns:a16="http://schemas.microsoft.com/office/drawing/2014/main" id="{DD0F39C4-C70E-4B68-9440-09F21CBEA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057" y="4550229"/>
            <a:ext cx="4005942" cy="1831522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it-IT" altLang="it-IT" sz="4000" b="1" dirty="0">
                <a:latin typeface="Tahoma" panose="020B0604030504040204" pitchFamily="34" charset="0"/>
              </a:rPr>
              <a:t>AVVENTO: tempo della gioia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augusto">
            <a:extLst>
              <a:ext uri="{FF2B5EF4-FFF2-40B4-BE49-F238E27FC236}">
                <a16:creationId xmlns:a16="http://schemas.microsoft.com/office/drawing/2014/main" id="{F5193FE5-6F47-4900-B8A5-9738B90AC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70" y="1233784"/>
            <a:ext cx="2869323" cy="45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6">
            <a:extLst>
              <a:ext uri="{FF2B5EF4-FFF2-40B4-BE49-F238E27FC236}">
                <a16:creationId xmlns:a16="http://schemas.microsoft.com/office/drawing/2014/main" id="{DC6AA5A9-35CC-4CCD-B3FF-CA9D2A4E6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25" y="260350"/>
            <a:ext cx="8243888" cy="8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4600" b="1">
                <a:solidFill>
                  <a:srgbClr val="CC0000"/>
                </a:solidFill>
                <a:latin typeface="Tempus Sans ITC" panose="04020404030D07020202" pitchFamily="82" charset="0"/>
              </a:rPr>
              <a:t>Fanno memoria della sua nascita</a:t>
            </a:r>
          </a:p>
        </p:txBody>
      </p:sp>
      <p:sp>
        <p:nvSpPr>
          <p:cNvPr id="11268" name="Text Box 7">
            <a:extLst>
              <a:ext uri="{FF2B5EF4-FFF2-40B4-BE49-F238E27FC236}">
                <a16:creationId xmlns:a16="http://schemas.microsoft.com/office/drawing/2014/main" id="{6E9F7D2C-5FE3-42BC-B55A-010E48AA5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179" y="1233784"/>
            <a:ext cx="4196146" cy="483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2800" i="1" dirty="0">
                <a:latin typeface="Tahoma" panose="020B0604030504040204" pitchFamily="34" charset="0"/>
              </a:rPr>
              <a:t>In quei giorni, un decreto di Cesare Augusto ordinò che si facesse il censimento di tutta la terra […] Anche Giuseppe salì in Giudea, alla città di Davide, chiamata Betlemme, per farsi registrare con Maria sua sposa, che era incinta</a:t>
            </a:r>
            <a:r>
              <a:rPr lang="it-IT" altLang="it-IT" sz="2800" dirty="0"/>
              <a:t>  (Lc 2)</a:t>
            </a:r>
          </a:p>
        </p:txBody>
      </p:sp>
      <p:pic>
        <p:nvPicPr>
          <p:cNvPr id="11269" name="Picture 13" descr="cartinaNATALE2005">
            <a:extLst>
              <a:ext uri="{FF2B5EF4-FFF2-40B4-BE49-F238E27FC236}">
                <a16:creationId xmlns:a16="http://schemas.microsoft.com/office/drawing/2014/main" id="{6EACAE21-648B-492E-8222-85F21A3F7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3213101"/>
            <a:ext cx="2779712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14">
            <a:extLst>
              <a:ext uri="{FF2B5EF4-FFF2-40B4-BE49-F238E27FC236}">
                <a16:creationId xmlns:a16="http://schemas.microsoft.com/office/drawing/2014/main" id="{2115AC2D-D4EB-45D8-9DE7-786A5F58E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6165851"/>
            <a:ext cx="223202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1800">
                <a:latin typeface="Tahoma" panose="020B0604030504040204" pitchFamily="34" charset="0"/>
              </a:rPr>
              <a:t>150 Km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>
            <a:extLst>
              <a:ext uri="{FF2B5EF4-FFF2-40B4-BE49-F238E27FC236}">
                <a16:creationId xmlns:a16="http://schemas.microsoft.com/office/drawing/2014/main" id="{7A3F87DC-60EA-42D2-A5AE-9C3E42A9E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25" y="260350"/>
            <a:ext cx="8243888" cy="8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4600" b="1">
                <a:solidFill>
                  <a:srgbClr val="CC0000"/>
                </a:solidFill>
                <a:latin typeface="Tempus Sans ITC" panose="04020404030D07020202" pitchFamily="82" charset="0"/>
              </a:rPr>
              <a:t>Fanno memoria della sua nascita</a:t>
            </a:r>
          </a:p>
        </p:txBody>
      </p:sp>
      <p:sp>
        <p:nvSpPr>
          <p:cNvPr id="12291" name="Text Box 6">
            <a:extLst>
              <a:ext uri="{FF2B5EF4-FFF2-40B4-BE49-F238E27FC236}">
                <a16:creationId xmlns:a16="http://schemas.microsoft.com/office/drawing/2014/main" id="{51ACC61E-7C50-47AE-81A8-0713EE27E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923393"/>
            <a:ext cx="5549462" cy="452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i="1" dirty="0">
                <a:latin typeface="Tahoma" panose="020B0604030504040204" pitchFamily="34" charset="0"/>
              </a:rPr>
              <a:t>Ora, mentre si trovavano in quel luogo, si compirono per lei i giorni del parto. Diede alla luce il suo figlio primogenito, lo avvolse in fasce e lo depose in una mangiatoia, perché non c’era posto per loro nell’albergo</a:t>
            </a:r>
            <a:r>
              <a:rPr lang="it-IT" altLang="it-IT" dirty="0"/>
              <a:t>  (Lc 2, 6-7)</a:t>
            </a:r>
          </a:p>
        </p:txBody>
      </p:sp>
      <p:pic>
        <p:nvPicPr>
          <p:cNvPr id="98311" name="Picture 7" descr="natività">
            <a:extLst>
              <a:ext uri="{FF2B5EF4-FFF2-40B4-BE49-F238E27FC236}">
                <a16:creationId xmlns:a16="http://schemas.microsoft.com/office/drawing/2014/main" id="{CF6A9BFB-B24D-4820-848E-2F983368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93" y="2060576"/>
            <a:ext cx="4103687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ativita">
            <a:extLst>
              <a:ext uri="{FF2B5EF4-FFF2-40B4-BE49-F238E27FC236}">
                <a16:creationId xmlns:a16="http://schemas.microsoft.com/office/drawing/2014/main" id="{FA22915C-84EE-4FED-BF08-DE3249A36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0"/>
            <a:ext cx="6818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4">
            <a:extLst>
              <a:ext uri="{FF2B5EF4-FFF2-40B4-BE49-F238E27FC236}">
                <a16:creationId xmlns:a16="http://schemas.microsoft.com/office/drawing/2014/main" id="{A35C9CEE-75E8-493A-9A7E-A6E10539E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919" y="6017807"/>
            <a:ext cx="1079439" cy="6485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Giotto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it-I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Natività</a:t>
            </a:r>
            <a:endParaRPr lang="en-US" altLang="it-IT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6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ativita">
            <a:extLst>
              <a:ext uri="{FF2B5EF4-FFF2-40B4-BE49-F238E27FC236}">
                <a16:creationId xmlns:a16="http://schemas.microsoft.com/office/drawing/2014/main" id="{805C8386-E575-46E1-ADDF-D80009751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88913"/>
            <a:ext cx="5473700" cy="64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59660BC9-8ED0-4988-A27B-EEE01BB4D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5734050"/>
            <a:ext cx="1871662" cy="6485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Beato Angelico,</a:t>
            </a:r>
            <a:r>
              <a:rPr lang="it-IT" alt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Natività</a:t>
            </a:r>
          </a:p>
        </p:txBody>
      </p:sp>
    </p:spTree>
  </p:cSld>
  <p:clrMapOvr>
    <a:masterClrMapping/>
  </p:clrMapOvr>
  <p:transition advClick="0" advTm="6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DBDD030-6D9C-474B-9BCE-972EFE3F2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3931" y="531815"/>
            <a:ext cx="4272470" cy="1720850"/>
          </a:xfrm>
        </p:spPr>
        <p:txBody>
          <a:bodyPr anchor="ctr">
            <a:normAutofit/>
          </a:bodyPr>
          <a:lstStyle/>
          <a:p>
            <a:r>
              <a:rPr lang="it-IT" sz="7200" dirty="0"/>
              <a:t>AVVENTO</a:t>
            </a:r>
          </a:p>
          <a:p>
            <a:endParaRPr lang="it-IT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1392239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La nascita di Gesù - Bibbia per bambini">
            <a:hlinkClick r:id="" action="ppaction://media"/>
            <a:extLst>
              <a:ext uri="{FF2B5EF4-FFF2-40B4-BE49-F238E27FC236}">
                <a16:creationId xmlns:a16="http://schemas.microsoft.com/office/drawing/2014/main" id="{61BEB815-2792-47AC-B186-134E376AEB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173" y="0"/>
            <a:ext cx="7629758" cy="59441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AB3D91-FB96-495B-ADD8-522E74E9BC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278" b="26792"/>
          <a:stretch/>
        </p:blipFill>
        <p:spPr>
          <a:xfrm>
            <a:off x="7978104" y="3662666"/>
            <a:ext cx="4098297" cy="17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0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id="{E1579FBC-8D49-4003-AD3C-429F5CC19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476251"/>
            <a:ext cx="76327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4400" b="1">
                <a:solidFill>
                  <a:srgbClr val="CC0000"/>
                </a:solidFill>
                <a:latin typeface="Tempus Sans ITC" panose="04020404030D07020202" pitchFamily="82" charset="0"/>
              </a:rPr>
              <a:t>LA PAROLA «AVVENTO»…</a:t>
            </a:r>
          </a:p>
        </p:txBody>
      </p:sp>
      <p:sp>
        <p:nvSpPr>
          <p:cNvPr id="4099" name="Text Box 5">
            <a:extLst>
              <a:ext uri="{FF2B5EF4-FFF2-40B4-BE49-F238E27FC236}">
                <a16:creationId xmlns:a16="http://schemas.microsoft.com/office/drawing/2014/main" id="{5EEB1424-1B2C-48B3-9E63-E13B03923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69" y="3789364"/>
            <a:ext cx="7788165" cy="26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800" dirty="0">
                <a:latin typeface="Tahoma" panose="020B0604030504040204" pitchFamily="34" charset="0"/>
              </a:rPr>
              <a:t>Nel suo significato liturgico, l’Avvento indica:</a:t>
            </a:r>
          </a:p>
          <a:p>
            <a:pPr eaLnBrk="1" hangingPunct="1">
              <a:buFontTx/>
              <a:buAutoNum type="arabicPeriod"/>
            </a:pPr>
            <a:r>
              <a:rPr lang="it-IT" altLang="it-IT" sz="2800" dirty="0">
                <a:latin typeface="Tahoma" panose="020B0604030504040204" pitchFamily="34" charset="0"/>
              </a:rPr>
              <a:t>un tempo in cui i cristiani si preparano alla solennità del Natale, quando il Figlio di Dio si è fa uomo;</a:t>
            </a:r>
          </a:p>
          <a:p>
            <a:pPr eaLnBrk="1" hangingPunct="1">
              <a:buFontTx/>
              <a:buAutoNum type="arabicPeriod"/>
            </a:pPr>
            <a:r>
              <a:rPr lang="it-IT" altLang="it-IT" sz="2800" dirty="0">
                <a:latin typeface="Tahoma" panose="020B0604030504040204" pitchFamily="34" charset="0"/>
              </a:rPr>
              <a:t>un tempo in cui i cristiani si ricordano che </a:t>
            </a:r>
            <a:r>
              <a:rPr lang="it-IT" altLang="it-IT" sz="2800" b="1" dirty="0">
                <a:latin typeface="Tahoma" panose="020B0604030504040204" pitchFamily="34" charset="0"/>
              </a:rPr>
              <a:t>Gesù ritornerà</a:t>
            </a:r>
            <a:r>
              <a:rPr lang="it-IT" altLang="it-IT" sz="2800" dirty="0">
                <a:latin typeface="Tahoma" panose="020B0604030504040204" pitchFamily="34" charset="0"/>
              </a:rPr>
              <a:t>, alla fine dei tempi.</a:t>
            </a:r>
          </a:p>
        </p:txBody>
      </p:sp>
      <p:sp>
        <p:nvSpPr>
          <p:cNvPr id="4100" name="Text Box 6">
            <a:extLst>
              <a:ext uri="{FF2B5EF4-FFF2-40B4-BE49-F238E27FC236}">
                <a16:creationId xmlns:a16="http://schemas.microsoft.com/office/drawing/2014/main" id="{ADFA3542-B6A7-40A8-9A8E-8E73EF438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821" y="1371599"/>
            <a:ext cx="5580993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2800" dirty="0">
                <a:latin typeface="Tahoma" panose="020B0604030504040204" pitchFamily="34" charset="0"/>
              </a:rPr>
              <a:t>La parola “Avvento”, deriva dal nome latino </a:t>
            </a:r>
            <a:r>
              <a:rPr lang="it-IT" altLang="it-IT" sz="2800" b="1" i="1" dirty="0">
                <a:latin typeface="Tahoma" panose="020B0604030504040204" pitchFamily="34" charset="0"/>
              </a:rPr>
              <a:t>ADVENTUS</a:t>
            </a:r>
            <a:r>
              <a:rPr lang="it-IT" altLang="it-IT" sz="2800" dirty="0">
                <a:latin typeface="Tahoma" panose="020B0604030504040204" pitchFamily="34" charset="0"/>
              </a:rPr>
              <a:t>, che significa </a:t>
            </a:r>
            <a:r>
              <a:rPr lang="it-IT" altLang="it-IT" sz="2800" b="1" dirty="0">
                <a:solidFill>
                  <a:srgbClr val="CC0000"/>
                </a:solidFill>
                <a:latin typeface="Tahoma" panose="020B0604030504040204" pitchFamily="34" charset="0"/>
              </a:rPr>
              <a:t>ARRIVO, VENUTA</a:t>
            </a:r>
          </a:p>
        </p:txBody>
      </p:sp>
      <p:pic>
        <p:nvPicPr>
          <p:cNvPr id="4101" name="Picture 8" descr="vocabolario">
            <a:extLst>
              <a:ext uri="{FF2B5EF4-FFF2-40B4-BE49-F238E27FC236}">
                <a16:creationId xmlns:a16="http://schemas.microsoft.com/office/drawing/2014/main" id="{EEDB35D0-43DE-44D3-8755-76ECF5B3D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1773238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0" descr="ParolaDiDio">
            <a:extLst>
              <a:ext uri="{FF2B5EF4-FFF2-40B4-BE49-F238E27FC236}">
                <a16:creationId xmlns:a16="http://schemas.microsoft.com/office/drawing/2014/main" id="{756E5C33-0C08-45F2-862E-93D1F5FE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36" y="2758775"/>
            <a:ext cx="2765097" cy="394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>
            <a:extLst>
              <a:ext uri="{FF2B5EF4-FFF2-40B4-BE49-F238E27FC236}">
                <a16:creationId xmlns:a16="http://schemas.microsoft.com/office/drawing/2014/main" id="{0143ED3F-5C9A-4A48-99DC-7D277D0C4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420939"/>
            <a:ext cx="7920037" cy="32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6000" b="1">
                <a:solidFill>
                  <a:srgbClr val="CC0000"/>
                </a:solidFill>
                <a:latin typeface="Tempus Sans ITC" panose="04020404030D07020202" pitchFamily="82" charset="0"/>
              </a:rPr>
              <a:t>I SEGNI dell’AVVENTO      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4800" b="1">
                <a:solidFill>
                  <a:srgbClr val="CC0000"/>
                </a:solidFill>
                <a:latin typeface="Tempus Sans ITC" panose="04020404030D07020202" pitchFamily="82" charset="0"/>
              </a:rPr>
              <a:t>per prepararsi 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4800" b="1">
                <a:solidFill>
                  <a:srgbClr val="CC0000"/>
                </a:solidFill>
                <a:latin typeface="Tempus Sans ITC" panose="04020404030D07020202" pitchFamily="82" charset="0"/>
              </a:rPr>
              <a:t>ad accogliere Gesù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>
            <a:extLst>
              <a:ext uri="{FF2B5EF4-FFF2-40B4-BE49-F238E27FC236}">
                <a16:creationId xmlns:a16="http://schemas.microsoft.com/office/drawing/2014/main" id="{BD93D1A0-74F1-4307-84F9-3D37C57DA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333375"/>
            <a:ext cx="648017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4800" b="1">
                <a:solidFill>
                  <a:srgbClr val="CC0000"/>
                </a:solidFill>
                <a:latin typeface="Tempus Sans ITC" panose="04020404030D07020202" pitchFamily="82" charset="0"/>
              </a:rPr>
              <a:t>IL COLORE VIOLA</a:t>
            </a:r>
          </a:p>
        </p:txBody>
      </p:sp>
      <p:sp>
        <p:nvSpPr>
          <p:cNvPr id="6147" name="Text Box 5">
            <a:extLst>
              <a:ext uri="{FF2B5EF4-FFF2-40B4-BE49-F238E27FC236}">
                <a16:creationId xmlns:a16="http://schemas.microsoft.com/office/drawing/2014/main" id="{018BEDE6-2A11-4E47-AC73-3F06A8CFD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2060576"/>
            <a:ext cx="4392613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 typeface="Wingdings" panose="05000000000000000000" pitchFamily="2" charset="2"/>
              <a:buChar char="ü"/>
            </a:pPr>
            <a:r>
              <a:rPr lang="it-IT" altLang="it-IT" sz="2400">
                <a:latin typeface="Tahoma" panose="020B0604030504040204" pitchFamily="34" charset="0"/>
              </a:rPr>
              <a:t> E’ un colore particolare: un MISCUGLIO tra ROSSO e AZZURRO</a:t>
            </a:r>
          </a:p>
          <a:p>
            <a:pPr lvl="1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it-IT" altLang="it-IT" sz="2400">
                <a:latin typeface="Tahoma" panose="020B0604030504040204" pitchFamily="34" charset="0"/>
              </a:rPr>
              <a:t> ROSSO = terra</a:t>
            </a:r>
          </a:p>
          <a:p>
            <a:pPr lvl="1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it-IT" altLang="it-IT" sz="2400">
                <a:latin typeface="Tahoma" panose="020B0604030504040204" pitchFamily="34" charset="0"/>
              </a:rPr>
              <a:t> AZZURRO = cielo</a:t>
            </a:r>
          </a:p>
        </p:txBody>
      </p:sp>
      <p:sp>
        <p:nvSpPr>
          <p:cNvPr id="6148" name="Text Box 8">
            <a:extLst>
              <a:ext uri="{FF2B5EF4-FFF2-40B4-BE49-F238E27FC236}">
                <a16:creationId xmlns:a16="http://schemas.microsoft.com/office/drawing/2014/main" id="{8DB79C40-0AC5-4218-A145-12B31F4BB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462" y="4729654"/>
            <a:ext cx="5707116" cy="1879618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 dirty="0">
                <a:solidFill>
                  <a:srgbClr val="FF0000"/>
                </a:solidFill>
                <a:latin typeface="Tahoma" panose="020B0604030504040204" pitchFamily="34" charset="0"/>
              </a:rPr>
              <a:t>ES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ESPRIME UN ATTEGGIAMENTO: quello della persona che ATTENDE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2400" dirty="0">
                <a:latin typeface="Tahoma" panose="020B0604030504040204" pitchFamily="34" charset="0"/>
              </a:rPr>
              <a:t>PRIME UN ATTEGGIAMENTO: quello della persona che ATTENDE</a:t>
            </a:r>
          </a:p>
        </p:txBody>
      </p:sp>
      <p:pic>
        <p:nvPicPr>
          <p:cNvPr id="6149" name="Picture 10" descr="Casula viola con ricco ricamo a croce, in poliestere, Casule, Articoli  Religiosi - LibreriadelSanto.it">
            <a:extLst>
              <a:ext uri="{FF2B5EF4-FFF2-40B4-BE49-F238E27FC236}">
                <a16:creationId xmlns:a16="http://schemas.microsoft.com/office/drawing/2014/main" id="{A8B535AA-676B-4762-8F86-709237C4F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420939"/>
            <a:ext cx="32400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0AEE37D8-CC47-4721-BB53-995C8861B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333375"/>
            <a:ext cx="648017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4800" b="1">
                <a:solidFill>
                  <a:srgbClr val="CC0000"/>
                </a:solidFill>
                <a:latin typeface="Tempus Sans ITC" panose="04020404030D07020202" pitchFamily="82" charset="0"/>
              </a:rPr>
              <a:t>LA LUCE</a:t>
            </a:r>
          </a:p>
        </p:txBody>
      </p:sp>
      <p:sp>
        <p:nvSpPr>
          <p:cNvPr id="7171" name="Text Box 5">
            <a:extLst>
              <a:ext uri="{FF2B5EF4-FFF2-40B4-BE49-F238E27FC236}">
                <a16:creationId xmlns:a16="http://schemas.microsoft.com/office/drawing/2014/main" id="{7FC9AA46-02D2-417B-9286-43FFC7460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5324" y="1592318"/>
            <a:ext cx="5188825" cy="1510286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 dirty="0">
                <a:solidFill>
                  <a:srgbClr val="FF0000"/>
                </a:solidFill>
                <a:latin typeface="Tahoma" panose="020B0604030504040204" pitchFamily="34" charset="0"/>
              </a:rPr>
              <a:t>L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 LUCE serve per VEDERE         la STRADA da percorrere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2400" dirty="0">
                <a:latin typeface="Tahoma" panose="020B0604030504040204" pitchFamily="34" charset="0"/>
              </a:rPr>
              <a:t>VEDERE      la STRADA da percorrere</a:t>
            </a:r>
          </a:p>
        </p:txBody>
      </p:sp>
      <p:pic>
        <p:nvPicPr>
          <p:cNvPr id="7172" name="Picture 7" descr="illuminazione-stradale-1">
            <a:extLst>
              <a:ext uri="{FF2B5EF4-FFF2-40B4-BE49-F238E27FC236}">
                <a16:creationId xmlns:a16="http://schemas.microsoft.com/office/drawing/2014/main" id="{B129D087-9B9C-49F7-BFDC-82FDC0DB1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412876"/>
            <a:ext cx="29765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cor_avvento">
            <a:extLst>
              <a:ext uri="{FF2B5EF4-FFF2-40B4-BE49-F238E27FC236}">
                <a16:creationId xmlns:a16="http://schemas.microsoft.com/office/drawing/2014/main" id="{376BF9B1-5EF6-4858-B1C2-733FF7970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3759201"/>
            <a:ext cx="4710113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10">
            <a:extLst>
              <a:ext uri="{FF2B5EF4-FFF2-40B4-BE49-F238E27FC236}">
                <a16:creationId xmlns:a16="http://schemas.microsoft.com/office/drawing/2014/main" id="{5A8EAB6D-B8C8-480C-A52E-53B779379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03986"/>
            <a:ext cx="5470634" cy="1725730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400" b="1" dirty="0">
                <a:latin typeface="Tahoma" panose="020B0604030504040204" pitchFamily="34" charset="0"/>
              </a:rPr>
              <a:t> l  E’ l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64C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LUCE, per i cristiani, 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64C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E’ GESU’ stesso</a:t>
            </a:r>
          </a:p>
          <a:p>
            <a:pPr algn="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2400" b="1" dirty="0">
                <a:latin typeface="Tahoma" panose="020B0604030504040204" pitchFamily="34" charset="0"/>
              </a:rPr>
              <a:t>SU’ stesso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>
            <a:extLst>
              <a:ext uri="{FF2B5EF4-FFF2-40B4-BE49-F238E27FC236}">
                <a16:creationId xmlns:a16="http://schemas.microsoft.com/office/drawing/2014/main" id="{55E96E6E-2982-4481-BB12-AD81AF103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333375"/>
            <a:ext cx="648017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4800" b="1">
                <a:solidFill>
                  <a:srgbClr val="CC0000"/>
                </a:solidFill>
                <a:latin typeface="Tempus Sans ITC" panose="04020404030D07020202" pitchFamily="82" charset="0"/>
              </a:rPr>
              <a:t>LA GIOIA</a:t>
            </a:r>
          </a:p>
        </p:txBody>
      </p:sp>
      <p:pic>
        <p:nvPicPr>
          <p:cNvPr id="8195" name="Picture 6" descr="gioia-pura-a19690736">
            <a:extLst>
              <a:ext uri="{FF2B5EF4-FFF2-40B4-BE49-F238E27FC236}">
                <a16:creationId xmlns:a16="http://schemas.microsoft.com/office/drawing/2014/main" id="{2182FF31-2291-4608-BD04-40B579940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3355" r="5376" b="4683"/>
          <a:stretch>
            <a:fillRect/>
          </a:stretch>
        </p:blipFill>
        <p:spPr bwMode="auto">
          <a:xfrm>
            <a:off x="6383339" y="1844676"/>
            <a:ext cx="4033837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8" descr="ANd9GcRQsGwHOrCFjW60eX973zxYrX04AtYqVg_R4O6DCEzlN7ofBi5fbnrpXK61og">
            <a:extLst>
              <a:ext uri="{FF2B5EF4-FFF2-40B4-BE49-F238E27FC236}">
                <a16:creationId xmlns:a16="http://schemas.microsoft.com/office/drawing/2014/main" id="{F63798B4-9200-426C-90EA-527A6FE50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2565400"/>
            <a:ext cx="270192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9">
            <a:extLst>
              <a:ext uri="{FF2B5EF4-FFF2-40B4-BE49-F238E27FC236}">
                <a16:creationId xmlns:a16="http://schemas.microsoft.com/office/drawing/2014/main" id="{94F30DBE-747B-4610-BFB8-157DAA408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03" y="2565401"/>
            <a:ext cx="3741411" cy="3049169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dirty="0">
                <a:solidFill>
                  <a:srgbClr val="FF0000"/>
                </a:solidFill>
                <a:latin typeface="Tahoma" panose="020B0604030504040204" pitchFamily="34" charset="0"/>
              </a:rPr>
              <a:t>La</a:t>
            </a:r>
            <a:r>
              <a:rPr lang="it-IT" altLang="it-IT" b="1" dirty="0">
                <a:solidFill>
                  <a:srgbClr val="FF0000"/>
                </a:solidFill>
                <a:latin typeface="Tahoma" panose="020B0604030504040204" pitchFamily="34" charset="0"/>
              </a:rPr>
              <a:t> GIOIA </a:t>
            </a:r>
            <a:r>
              <a:rPr lang="it-IT" altLang="it-IT" dirty="0">
                <a:solidFill>
                  <a:srgbClr val="FF0000"/>
                </a:solidFill>
                <a:latin typeface="Tahoma" panose="020B0604030504040204" pitchFamily="34" charset="0"/>
              </a:rPr>
              <a:t>che proviamo quando desideriamo </a:t>
            </a:r>
            <a:r>
              <a:rPr lang="it-IT" altLang="it-IT" b="1" dirty="0">
                <a:solidFill>
                  <a:srgbClr val="FF0000"/>
                </a:solidFill>
                <a:latin typeface="Tahoma" panose="020B0604030504040204" pitchFamily="34" charset="0"/>
              </a:rPr>
              <a:t>INCONTRARE QUALCUNO CHE AMIAM</a:t>
            </a:r>
            <a:r>
              <a:rPr lang="it-IT" altLang="it-IT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isaia">
            <a:extLst>
              <a:ext uri="{FF2B5EF4-FFF2-40B4-BE49-F238E27FC236}">
                <a16:creationId xmlns:a16="http://schemas.microsoft.com/office/drawing/2014/main" id="{223B491D-1673-49D0-82C4-A2F575DC5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484314"/>
            <a:ext cx="3405188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>
            <a:extLst>
              <a:ext uri="{FF2B5EF4-FFF2-40B4-BE49-F238E27FC236}">
                <a16:creationId xmlns:a16="http://schemas.microsoft.com/office/drawing/2014/main" id="{2A3C6A7C-5B54-48A5-94E0-480FF60C8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87" y="1484314"/>
            <a:ext cx="6170340" cy="452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b="1" i="1" dirty="0">
                <a:solidFill>
                  <a:srgbClr val="FF0000"/>
                </a:solidFill>
                <a:latin typeface="Tahoma" panose="020B0604030504040204" pitchFamily="34" charset="0"/>
              </a:rPr>
              <a:t>Si rallegrino </a:t>
            </a:r>
            <a:r>
              <a:rPr lang="it-IT" altLang="it-IT" i="1" dirty="0">
                <a:latin typeface="Tahoma" panose="020B0604030504040204" pitchFamily="34" charset="0"/>
              </a:rPr>
              <a:t>il deserto e la terra arida, </a:t>
            </a:r>
            <a:r>
              <a:rPr lang="it-IT" altLang="it-IT" b="1" i="1" dirty="0">
                <a:solidFill>
                  <a:srgbClr val="FF0000"/>
                </a:solidFill>
                <a:latin typeface="Tahoma" panose="020B0604030504040204" pitchFamily="34" charset="0"/>
              </a:rPr>
              <a:t>esulti</a:t>
            </a:r>
            <a:r>
              <a:rPr lang="it-IT" altLang="it-IT" i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it-IT" altLang="it-IT" i="1" dirty="0">
                <a:latin typeface="Tahoma" panose="020B0604030504040204" pitchFamily="34" charset="0"/>
              </a:rPr>
              <a:t>e </a:t>
            </a:r>
            <a:r>
              <a:rPr lang="it-IT" altLang="it-IT" b="1" i="1" dirty="0">
                <a:solidFill>
                  <a:srgbClr val="FF0000"/>
                </a:solidFill>
                <a:latin typeface="Tahoma" panose="020B0604030504040204" pitchFamily="34" charset="0"/>
              </a:rPr>
              <a:t>fiorisca</a:t>
            </a:r>
            <a:r>
              <a:rPr lang="it-IT" altLang="it-IT" i="1" dirty="0">
                <a:solidFill>
                  <a:srgbClr val="FF0000"/>
                </a:solidFill>
                <a:latin typeface="Tahoma" panose="020B0604030504040204" pitchFamily="34" charset="0"/>
              </a:rPr>
              <a:t>   </a:t>
            </a:r>
            <a:r>
              <a:rPr lang="it-IT" altLang="it-IT" i="1" dirty="0">
                <a:latin typeface="Tahoma" panose="020B0604030504040204" pitchFamily="34" charset="0"/>
              </a:rPr>
              <a:t>la steppa.</a:t>
            </a:r>
            <a:br>
              <a:rPr lang="it-IT" altLang="it-IT" i="1" dirty="0">
                <a:latin typeface="Tahoma" panose="020B0604030504040204" pitchFamily="34" charset="0"/>
              </a:rPr>
            </a:br>
            <a:r>
              <a:rPr lang="it-IT" altLang="it-IT" i="1" dirty="0">
                <a:latin typeface="Tahoma" panose="020B0604030504040204" pitchFamily="34" charset="0"/>
              </a:rPr>
              <a:t>Come fiore di narciso fiorisca;</a:t>
            </a:r>
            <a:br>
              <a:rPr lang="it-IT" altLang="it-IT" i="1" dirty="0">
                <a:latin typeface="Tahoma" panose="020B0604030504040204" pitchFamily="34" charset="0"/>
              </a:rPr>
            </a:br>
            <a:r>
              <a:rPr lang="it-IT" altLang="it-IT" i="1" dirty="0">
                <a:latin typeface="Tahoma" panose="020B0604030504040204" pitchFamily="34" charset="0"/>
              </a:rPr>
              <a:t>sì, </a:t>
            </a:r>
            <a:r>
              <a:rPr lang="it-IT" altLang="it-IT" b="1" i="1" dirty="0">
                <a:solidFill>
                  <a:srgbClr val="FF0000"/>
                </a:solidFill>
                <a:latin typeface="Tahoma" panose="020B0604030504040204" pitchFamily="34" charset="0"/>
              </a:rPr>
              <a:t>canti con gioia </a:t>
            </a:r>
            <a:r>
              <a:rPr lang="it-IT" altLang="it-IT" i="1" dirty="0">
                <a:latin typeface="Tahoma" panose="020B0604030504040204" pitchFamily="34" charset="0"/>
              </a:rPr>
              <a:t>e </a:t>
            </a:r>
            <a:r>
              <a:rPr lang="it-IT" altLang="it-IT" b="1" i="1" dirty="0">
                <a:solidFill>
                  <a:srgbClr val="FF0000"/>
                </a:solidFill>
                <a:latin typeface="Tahoma" panose="020B0604030504040204" pitchFamily="34" charset="0"/>
              </a:rPr>
              <a:t>con giubilo</a:t>
            </a:r>
            <a:r>
              <a:rPr lang="it-IT" altLang="it-IT" i="1" dirty="0">
                <a:latin typeface="Tahoma" panose="020B0604030504040204" pitchFamily="34" charset="0"/>
              </a:rPr>
              <a:t>.</a:t>
            </a:r>
            <a:br>
              <a:rPr lang="it-IT" altLang="it-IT" i="1" dirty="0">
                <a:latin typeface="Tahoma" panose="020B0604030504040204" pitchFamily="34" charset="0"/>
              </a:rPr>
            </a:br>
            <a:r>
              <a:rPr lang="it-IT" altLang="it-IT" i="1" dirty="0">
                <a:latin typeface="Tahoma" panose="020B0604030504040204" pitchFamily="34" charset="0"/>
              </a:rPr>
              <a:t>Dite: «Coraggio, non temete! </a:t>
            </a:r>
            <a:br>
              <a:rPr lang="it-IT" altLang="it-IT" i="1" dirty="0">
                <a:latin typeface="Tahoma" panose="020B0604030504040204" pitchFamily="34" charset="0"/>
              </a:rPr>
            </a:br>
            <a:r>
              <a:rPr lang="it-IT" altLang="it-IT" i="1" dirty="0">
                <a:latin typeface="Tahoma" panose="020B0604030504040204" pitchFamily="34" charset="0"/>
              </a:rPr>
              <a:t>Ecco il vostro Dio, […]. </a:t>
            </a:r>
            <a:br>
              <a:rPr lang="it-IT" altLang="it-IT" i="1" dirty="0">
                <a:latin typeface="Tahoma" panose="020B0604030504040204" pitchFamily="34" charset="0"/>
              </a:rPr>
            </a:br>
            <a:r>
              <a:rPr lang="it-IT" altLang="it-IT" i="1" dirty="0">
                <a:latin typeface="Tahoma" panose="020B0604030504040204" pitchFamily="34" charset="0"/>
              </a:rPr>
              <a:t>Egli viene a salvarvi».</a:t>
            </a:r>
          </a:p>
        </p:txBody>
      </p:sp>
      <p:sp>
        <p:nvSpPr>
          <p:cNvPr id="9220" name="Text Box 6">
            <a:extLst>
              <a:ext uri="{FF2B5EF4-FFF2-40B4-BE49-F238E27FC236}">
                <a16:creationId xmlns:a16="http://schemas.microsoft.com/office/drawing/2014/main" id="{64ED341B-4799-4AC4-A77D-DE65DB58E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138" y="28575"/>
            <a:ext cx="7631112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4400" b="1">
                <a:solidFill>
                  <a:srgbClr val="CC0000"/>
                </a:solidFill>
                <a:latin typeface="Tempus Sans ITC" panose="04020404030D07020202" pitchFamily="82" charset="0"/>
              </a:rPr>
              <a:t>IL PROFETA ISAIA CI PARLA della GIOIA</a:t>
            </a:r>
          </a:p>
        </p:txBody>
      </p:sp>
      <p:sp>
        <p:nvSpPr>
          <p:cNvPr id="9221" name="Text Box 7">
            <a:extLst>
              <a:ext uri="{FF2B5EF4-FFF2-40B4-BE49-F238E27FC236}">
                <a16:creationId xmlns:a16="http://schemas.microsoft.com/office/drawing/2014/main" id="{0F8FE564-8212-4231-9904-849D42AB6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1773238"/>
            <a:ext cx="381635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2800" b="1">
                <a:solidFill>
                  <a:srgbClr val="CC0000"/>
                </a:solidFill>
                <a:latin typeface="Tempus Sans ITC" panose="04020404030D07020202" pitchFamily="82" charset="0"/>
              </a:rPr>
              <a:t>Ascoltiamo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>
            <a:extLst>
              <a:ext uri="{FF2B5EF4-FFF2-40B4-BE49-F238E27FC236}">
                <a16:creationId xmlns:a16="http://schemas.microsoft.com/office/drawing/2014/main" id="{DB226DBF-64BD-4BC1-8529-7C689296A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891" y="1340070"/>
            <a:ext cx="6763736" cy="28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it-IT" altLang="it-IT" sz="6000" b="1" dirty="0">
                <a:solidFill>
                  <a:srgbClr val="CC0000"/>
                </a:solidFill>
                <a:latin typeface="Tempus Sans ITC" panose="04020404030D07020202" pitchFamily="82" charset="0"/>
              </a:rPr>
              <a:t>I CRISTIANI ACCOLGONO GESU’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AnalogousFromRegularSeed_2SEEDS">
      <a:dk1>
        <a:srgbClr val="000000"/>
      </a:dk1>
      <a:lt1>
        <a:srgbClr val="FFFFFF"/>
      </a:lt1>
      <a:dk2>
        <a:srgbClr val="223C28"/>
      </a:dk2>
      <a:lt2>
        <a:srgbClr val="E2E8E6"/>
      </a:lt2>
      <a:accent1>
        <a:srgbClr val="B5375B"/>
      </a:accent1>
      <a:accent2>
        <a:srgbClr val="C749A2"/>
      </a:accent2>
      <a:accent3>
        <a:srgbClr val="C75949"/>
      </a:accent3>
      <a:accent4>
        <a:srgbClr val="37B542"/>
      </a:accent4>
      <a:accent5>
        <a:srgbClr val="43B87F"/>
      </a:accent5>
      <a:accent6>
        <a:srgbClr val="37B5AC"/>
      </a:accent6>
      <a:hlink>
        <a:srgbClr val="319377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366</Words>
  <Application>Microsoft Office PowerPoint</Application>
  <PresentationFormat>Widescreen</PresentationFormat>
  <Paragraphs>38</Paragraphs>
  <Slides>13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Arial</vt:lpstr>
      <vt:lpstr>Avenir Next LT Pro Light</vt:lpstr>
      <vt:lpstr>Rockwell Nova Light</vt:lpstr>
      <vt:lpstr>Tahoma</vt:lpstr>
      <vt:lpstr>Tempus Sans ITC</vt:lpstr>
      <vt:lpstr>Times New Roman</vt:lpstr>
      <vt:lpstr>Wingdings</vt:lpstr>
      <vt:lpstr>LeafVTI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Natale </dc:title>
  <dc:creator>giancarlo quadri</dc:creator>
  <cp:lastModifiedBy>giancarlo quadri</cp:lastModifiedBy>
  <cp:revision>16</cp:revision>
  <dcterms:created xsi:type="dcterms:W3CDTF">2021-11-14T14:22:32Z</dcterms:created>
  <dcterms:modified xsi:type="dcterms:W3CDTF">2022-06-26T14:49:27Z</dcterms:modified>
</cp:coreProperties>
</file>