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68" r:id="rId5"/>
    <p:sldId id="259" r:id="rId6"/>
    <p:sldId id="258" r:id="rId7"/>
    <p:sldId id="267" r:id="rId8"/>
    <p:sldId id="261" r:id="rId9"/>
    <p:sldId id="269" r:id="rId10"/>
    <p:sldId id="262" r:id="rId11"/>
    <p:sldId id="263" r:id="rId12"/>
    <p:sldId id="264" r:id="rId13"/>
    <p:sldId id="265"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1/25/2021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1/25/2021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1/25/2021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1/25/2021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1/25/2021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170B9C-85A5-4673-981C-DDDBAC51F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cappello, telefono&#10;&#10;Descrizione generata automaticamente">
            <a:extLst>
              <a:ext uri="{FF2B5EF4-FFF2-40B4-BE49-F238E27FC236}">
                <a16:creationId xmlns:a16="http://schemas.microsoft.com/office/drawing/2014/main" id="{F3F13B4E-CC0D-4A81-9F29-6E91F25AC3CC}"/>
              </a:ext>
            </a:extLst>
          </p:cNvPr>
          <p:cNvPicPr>
            <a:picLocks noChangeAspect="1"/>
          </p:cNvPicPr>
          <p:nvPr/>
        </p:nvPicPr>
        <p:blipFill rotWithShape="1">
          <a:blip r:embed="rId2"/>
          <a:srcRect t="4469" r="-2" b="14055"/>
          <a:stretch/>
        </p:blipFill>
        <p:spPr>
          <a:xfrm>
            <a:off x="20" y="10"/>
            <a:ext cx="4966232" cy="6857990"/>
          </a:xfrm>
          <a:prstGeom prst="rect">
            <a:avLst/>
          </a:prstGeom>
        </p:spPr>
      </p:pic>
      <p:sp>
        <p:nvSpPr>
          <p:cNvPr id="11" name="Freeform 6">
            <a:extLst>
              <a:ext uri="{FF2B5EF4-FFF2-40B4-BE49-F238E27FC236}">
                <a16:creationId xmlns:a16="http://schemas.microsoft.com/office/drawing/2014/main" id="{1C82216A-4221-434A-B11C-7E13B4A1F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olo 1">
            <a:extLst>
              <a:ext uri="{FF2B5EF4-FFF2-40B4-BE49-F238E27FC236}">
                <a16:creationId xmlns:a16="http://schemas.microsoft.com/office/drawing/2014/main" id="{B8517396-9585-4238-B252-012967FF7446}"/>
              </a:ext>
            </a:extLst>
          </p:cNvPr>
          <p:cNvSpPr>
            <a:spLocks noGrp="1"/>
          </p:cNvSpPr>
          <p:nvPr>
            <p:ph type="ctrTitle"/>
          </p:nvPr>
        </p:nvSpPr>
        <p:spPr>
          <a:xfrm>
            <a:off x="6138004" y="1480930"/>
            <a:ext cx="5607908" cy="3254321"/>
          </a:xfrm>
        </p:spPr>
        <p:txBody>
          <a:bodyPr>
            <a:normAutofit/>
          </a:bodyPr>
          <a:lstStyle/>
          <a:p>
            <a:pPr algn="l"/>
            <a:r>
              <a:rPr lang="it-IT" sz="7000"/>
              <a:t>IL GOMITOLO ROSSO</a:t>
            </a:r>
          </a:p>
        </p:txBody>
      </p:sp>
    </p:spTree>
    <p:extLst>
      <p:ext uri="{BB962C8B-B14F-4D97-AF65-F5344CB8AC3E}">
        <p14:creationId xmlns:p14="http://schemas.microsoft.com/office/powerpoint/2010/main" val="2121846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708132A-FA8F-484D-AE83-FA447FED2815}"/>
              </a:ext>
            </a:extLst>
          </p:cNvPr>
          <p:cNvSpPr>
            <a:spLocks noGrp="1"/>
          </p:cNvSpPr>
          <p:nvPr>
            <p:ph idx="1"/>
          </p:nvPr>
        </p:nvSpPr>
        <p:spPr>
          <a:xfrm>
            <a:off x="1371600" y="630622"/>
            <a:ext cx="9601200" cy="5225892"/>
          </a:xfrm>
        </p:spPr>
        <p:txBody>
          <a:bodyPr>
            <a:normAutofit fontScale="92500" lnSpcReduction="20000"/>
          </a:bodyPr>
          <a:lstStyle/>
          <a:p>
            <a:pPr marL="0" indent="0">
              <a:buNone/>
            </a:pPr>
            <a:r>
              <a:rPr lang="it-IT" sz="2800" dirty="0"/>
              <a:t>OGNI SANTO NATALE SI RINNOVA LA NASCITA DI GESU’:</a:t>
            </a:r>
          </a:p>
          <a:p>
            <a:pPr marL="0" indent="0">
              <a:buNone/>
            </a:pPr>
            <a:endParaRPr lang="it-IT" sz="2800" dirty="0"/>
          </a:p>
          <a:p>
            <a:endParaRPr lang="it-IT" sz="3200" dirty="0"/>
          </a:p>
          <a:p>
            <a:pPr marL="0" indent="0" algn="ctr">
              <a:buNone/>
            </a:pPr>
            <a:r>
              <a:rPr lang="it-IT" sz="5400" dirty="0">
                <a:solidFill>
                  <a:srgbClr val="FF0000"/>
                </a:solidFill>
              </a:rPr>
              <a:t>IL VERBO SI FA CARNE</a:t>
            </a:r>
          </a:p>
          <a:p>
            <a:pPr marL="0" indent="0" algn="ctr">
              <a:buNone/>
            </a:pPr>
            <a:endParaRPr lang="it-IT" sz="5400" dirty="0">
              <a:solidFill>
                <a:srgbClr val="FF0000"/>
              </a:solidFill>
            </a:endParaRPr>
          </a:p>
          <a:p>
            <a:pPr marL="0" indent="0">
              <a:buNone/>
            </a:pPr>
            <a:r>
              <a:rPr lang="it-IT" sz="4600" b="1" i="1" dirty="0"/>
              <a:t>In principio era il Verbo, il Verbo era presso Dio e il Verbo era Dio. </a:t>
            </a:r>
          </a:p>
          <a:p>
            <a:pPr marL="0" indent="0">
              <a:buNone/>
            </a:pPr>
            <a:r>
              <a:rPr lang="it-IT" sz="4600" b="1" i="1" dirty="0"/>
              <a:t>E il Verbo si fece carne e venne ad abitare in mezzo a noi;</a:t>
            </a:r>
            <a:endParaRPr lang="it-IT" sz="4600" dirty="0">
              <a:solidFill>
                <a:srgbClr val="FF0000"/>
              </a:solidFill>
            </a:endParaRPr>
          </a:p>
        </p:txBody>
      </p:sp>
    </p:spTree>
    <p:extLst>
      <p:ext uri="{BB962C8B-B14F-4D97-AF65-F5344CB8AC3E}">
        <p14:creationId xmlns:p14="http://schemas.microsoft.com/office/powerpoint/2010/main" val="333184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16A64E7-D408-4C6F-A6AB-DB3CFAC7AD67}"/>
              </a:ext>
            </a:extLst>
          </p:cNvPr>
          <p:cNvSpPr>
            <a:spLocks noGrp="1"/>
          </p:cNvSpPr>
          <p:nvPr>
            <p:ph idx="1"/>
          </p:nvPr>
        </p:nvSpPr>
        <p:spPr>
          <a:xfrm>
            <a:off x="1371600" y="835572"/>
            <a:ext cx="9601200" cy="5031828"/>
          </a:xfrm>
        </p:spPr>
        <p:txBody>
          <a:bodyPr>
            <a:normAutofit lnSpcReduction="10000"/>
          </a:bodyPr>
          <a:lstStyle/>
          <a:p>
            <a:endParaRPr lang="it-IT" i="1" dirty="0"/>
          </a:p>
          <a:p>
            <a:r>
              <a:rPr lang="it-IT" sz="2800" i="1" dirty="0">
                <a:solidFill>
                  <a:srgbClr val="00B050"/>
                </a:solidFill>
              </a:rPr>
              <a:t>Una domanda difficilissima: Maria è </a:t>
            </a:r>
          </a:p>
          <a:p>
            <a:endParaRPr lang="it-IT" sz="2800" i="1" dirty="0">
              <a:solidFill>
                <a:srgbClr val="00B050"/>
              </a:solidFill>
            </a:endParaRPr>
          </a:p>
          <a:p>
            <a:r>
              <a:rPr lang="it-IT" sz="2800" i="1" dirty="0" err="1">
                <a:solidFill>
                  <a:srgbClr val="00B050"/>
                </a:solidFill>
              </a:rPr>
              <a:t>Theotokos</a:t>
            </a:r>
            <a:r>
              <a:rPr lang="it-IT" sz="2800" i="1" dirty="0">
                <a:solidFill>
                  <a:srgbClr val="00B050"/>
                </a:solidFill>
              </a:rPr>
              <a:t>: Madre di Dio</a:t>
            </a:r>
          </a:p>
          <a:p>
            <a:endParaRPr lang="it-IT" sz="2800" i="1" dirty="0">
              <a:solidFill>
                <a:srgbClr val="00B050"/>
              </a:solidFill>
            </a:endParaRPr>
          </a:p>
          <a:p>
            <a:r>
              <a:rPr lang="it-IT" sz="2800" i="1" dirty="0" err="1">
                <a:solidFill>
                  <a:srgbClr val="00B050"/>
                </a:solidFill>
              </a:rPr>
              <a:t>Christotokos</a:t>
            </a:r>
            <a:r>
              <a:rPr lang="it-IT" sz="2800" i="1" dirty="0">
                <a:solidFill>
                  <a:srgbClr val="00B050"/>
                </a:solidFill>
              </a:rPr>
              <a:t>: Madre di Cristo</a:t>
            </a:r>
          </a:p>
          <a:p>
            <a:endParaRPr lang="it-IT" sz="2800" i="1" dirty="0">
              <a:solidFill>
                <a:srgbClr val="00B050"/>
              </a:solidFill>
            </a:endParaRPr>
          </a:p>
          <a:p>
            <a:r>
              <a:rPr lang="it-IT" sz="2800" i="1" dirty="0">
                <a:solidFill>
                  <a:srgbClr val="00B050"/>
                </a:solidFill>
              </a:rPr>
              <a:t>Se è vero che il </a:t>
            </a:r>
            <a:r>
              <a:rPr lang="it-IT" sz="2800" b="1" i="1" dirty="0">
                <a:solidFill>
                  <a:srgbClr val="00B050"/>
                </a:solidFill>
              </a:rPr>
              <a:t>Verbo si è fatto Carne</a:t>
            </a:r>
            <a:r>
              <a:rPr lang="it-IT" sz="2800" i="1" dirty="0">
                <a:solidFill>
                  <a:srgbClr val="00B050"/>
                </a:solidFill>
              </a:rPr>
              <a:t>, Maria è </a:t>
            </a:r>
            <a:r>
              <a:rPr lang="it-IT" sz="2800" b="1" i="1" dirty="0">
                <a:solidFill>
                  <a:srgbClr val="FF0000"/>
                </a:solidFill>
              </a:rPr>
              <a:t>Madre di Dio</a:t>
            </a:r>
          </a:p>
          <a:p>
            <a:pPr marL="0" indent="0">
              <a:buNone/>
            </a:pPr>
            <a:endParaRPr lang="it-IT" sz="2800" b="1" i="1" dirty="0">
              <a:solidFill>
                <a:srgbClr val="FF0000"/>
              </a:solidFill>
            </a:endParaRPr>
          </a:p>
          <a:p>
            <a:r>
              <a:rPr lang="it-IT" sz="2800" b="1" i="1" dirty="0">
                <a:solidFill>
                  <a:srgbClr val="00B050"/>
                </a:solidFill>
              </a:rPr>
              <a:t>E VENIAMO AL GOMITOLO ROSSO</a:t>
            </a:r>
          </a:p>
          <a:p>
            <a:endParaRPr lang="it-IT" dirty="0"/>
          </a:p>
        </p:txBody>
      </p:sp>
    </p:spTree>
    <p:extLst>
      <p:ext uri="{BB962C8B-B14F-4D97-AF65-F5344CB8AC3E}">
        <p14:creationId xmlns:p14="http://schemas.microsoft.com/office/powerpoint/2010/main" val="2039722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descr="Immagine che contiene tessuto&#10;&#10;Descrizione generata automaticamente">
            <a:extLst>
              <a:ext uri="{FF2B5EF4-FFF2-40B4-BE49-F238E27FC236}">
                <a16:creationId xmlns:a16="http://schemas.microsoft.com/office/drawing/2014/main" id="{0461E573-99D3-4440-B5D4-CC1C98B77037}"/>
              </a:ext>
            </a:extLst>
          </p:cNvPr>
          <p:cNvPicPr>
            <a:picLocks noChangeAspect="1"/>
          </p:cNvPicPr>
          <p:nvPr/>
        </p:nvPicPr>
        <p:blipFill rotWithShape="1">
          <a:blip r:embed="rId2"/>
          <a:srcRect l="12596" r="3492"/>
          <a:stretch/>
        </p:blipFill>
        <p:spPr>
          <a:xfrm>
            <a:off x="-1" y="10"/>
            <a:ext cx="4373546" cy="6857990"/>
          </a:xfrm>
          <a:prstGeom prst="rect">
            <a:avLst/>
          </a:prstGeom>
        </p:spPr>
      </p:pic>
      <p:sp>
        <p:nvSpPr>
          <p:cNvPr id="25" name="Rectangle 24">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Content Placeholder 19">
            <a:extLst>
              <a:ext uri="{FF2B5EF4-FFF2-40B4-BE49-F238E27FC236}">
                <a16:creationId xmlns:a16="http://schemas.microsoft.com/office/drawing/2014/main" id="{4BD6B2B3-DA5A-476F-A965-EFDBAEDFB524}"/>
              </a:ext>
            </a:extLst>
          </p:cNvPr>
          <p:cNvSpPr>
            <a:spLocks noGrp="1"/>
          </p:cNvSpPr>
          <p:nvPr>
            <p:ph idx="1"/>
          </p:nvPr>
        </p:nvSpPr>
        <p:spPr>
          <a:xfrm>
            <a:off x="5100823" y="370115"/>
            <a:ext cx="6880969" cy="5999154"/>
          </a:xfrm>
        </p:spPr>
        <p:txBody>
          <a:bodyPr vert="horz" lIns="91440" tIns="45720" rIns="91440" bIns="45720" rtlCol="0">
            <a:normAutofit/>
          </a:bodyPr>
          <a:lstStyle/>
          <a:p>
            <a:r>
              <a:rPr lang="it-IT" sz="4000" dirty="0"/>
              <a:t>Nell’icona, il Verbo che bussa alla porta di Maria, è rappresentato dal rotolo d’oro che l’Angelo tiene in mano e dispiega su di lei. Questo rotolo indica appunto la Parola, il Verbo che arriva, si rivolge a Maria e diventa carne nel suo grembo, perché lei dice di «sì».</a:t>
            </a:r>
            <a:endParaRPr lang="en-US" sz="4000" dirty="0"/>
          </a:p>
        </p:txBody>
      </p:sp>
    </p:spTree>
    <p:extLst>
      <p:ext uri="{BB962C8B-B14F-4D97-AF65-F5344CB8AC3E}">
        <p14:creationId xmlns:p14="http://schemas.microsoft.com/office/powerpoint/2010/main" val="3982450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egnaposto contenuto 6" descr="Immagine che contiene tessuto&#10;&#10;Descrizione generata automaticamente">
            <a:extLst>
              <a:ext uri="{FF2B5EF4-FFF2-40B4-BE49-F238E27FC236}">
                <a16:creationId xmlns:a16="http://schemas.microsoft.com/office/drawing/2014/main" id="{9AEB6C86-6319-4CBB-B0BA-5DD31F17C681}"/>
              </a:ext>
            </a:extLst>
          </p:cNvPr>
          <p:cNvPicPr>
            <a:picLocks noChangeAspect="1"/>
          </p:cNvPicPr>
          <p:nvPr/>
        </p:nvPicPr>
        <p:blipFill rotWithShape="1">
          <a:blip r:embed="rId2"/>
          <a:srcRect l="12596" r="3492"/>
          <a:stretch/>
        </p:blipFill>
        <p:spPr>
          <a:xfrm>
            <a:off x="-1" y="10"/>
            <a:ext cx="4373546" cy="6857990"/>
          </a:xfrm>
          <a:prstGeom prst="rect">
            <a:avLst/>
          </a:prstGeom>
        </p:spPr>
      </p:pic>
      <p:sp>
        <p:nvSpPr>
          <p:cNvPr id="16" name="Rectangle 15">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Content Placeholder 10">
            <a:extLst>
              <a:ext uri="{FF2B5EF4-FFF2-40B4-BE49-F238E27FC236}">
                <a16:creationId xmlns:a16="http://schemas.microsoft.com/office/drawing/2014/main" id="{63B95A0C-6B15-483E-9042-A5972C4A104F}"/>
              </a:ext>
            </a:extLst>
          </p:cNvPr>
          <p:cNvSpPr>
            <a:spLocks noGrp="1"/>
          </p:cNvSpPr>
          <p:nvPr>
            <p:ph idx="1"/>
          </p:nvPr>
        </p:nvSpPr>
        <p:spPr>
          <a:xfrm>
            <a:off x="5100824" y="378371"/>
            <a:ext cx="6707548" cy="6274677"/>
          </a:xfrm>
        </p:spPr>
        <p:txBody>
          <a:bodyPr>
            <a:noAutofit/>
          </a:bodyPr>
          <a:lstStyle/>
          <a:p>
            <a:r>
              <a:rPr lang="it-IT" sz="3600" dirty="0"/>
              <a:t>Il filo rosso, infatti, che dal grembo di Maria va fino alla mano indica che nel suo «sì» sta già tessendo la carne al Verbo.</a:t>
            </a:r>
          </a:p>
          <a:p>
            <a:r>
              <a:rPr lang="it-IT" sz="3600" dirty="0"/>
              <a:t>Quel gomitolo che ha in mano, esprime proprio il fatto che con il suo «sì» comincia a tessere la carne al Verbo, come narra una tradizione molto antica delle icone, che sembra risalire a un Vangelo Apocrifo.</a:t>
            </a:r>
          </a:p>
          <a:p>
            <a:pPr marL="0" indent="0">
              <a:buNone/>
            </a:pPr>
            <a:endParaRPr lang="en-US" sz="3600" dirty="0"/>
          </a:p>
        </p:txBody>
      </p:sp>
    </p:spTree>
    <p:extLst>
      <p:ext uri="{BB962C8B-B14F-4D97-AF65-F5344CB8AC3E}">
        <p14:creationId xmlns:p14="http://schemas.microsoft.com/office/powerpoint/2010/main" val="362992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A83FF30-AEF3-4620-812B-3A8535E7C781}"/>
              </a:ext>
            </a:extLst>
          </p:cNvPr>
          <p:cNvSpPr>
            <a:spLocks noGrp="1"/>
          </p:cNvSpPr>
          <p:nvPr>
            <p:ph idx="1"/>
          </p:nvPr>
        </p:nvSpPr>
        <p:spPr>
          <a:xfrm>
            <a:off x="1371600" y="283779"/>
            <a:ext cx="10373710" cy="6164318"/>
          </a:xfrm>
        </p:spPr>
        <p:txBody>
          <a:bodyPr>
            <a:normAutofit/>
          </a:bodyPr>
          <a:lstStyle/>
          <a:p>
            <a:pPr marL="0" indent="0">
              <a:buNone/>
            </a:pPr>
            <a:r>
              <a:rPr lang="it-IT" sz="3600" dirty="0">
                <a:solidFill>
                  <a:srgbClr val="0070C0"/>
                </a:solidFill>
              </a:rPr>
              <a:t>"Vergine Madre, figlia del tuo figlio,</a:t>
            </a:r>
          </a:p>
          <a:p>
            <a:pPr marL="0" indent="0">
              <a:buNone/>
            </a:pPr>
            <a:r>
              <a:rPr lang="it-IT" sz="3600" dirty="0">
                <a:solidFill>
                  <a:srgbClr val="0070C0"/>
                </a:solidFill>
              </a:rPr>
              <a:t>umile e alta più che creatura,</a:t>
            </a:r>
          </a:p>
          <a:p>
            <a:pPr marL="0" indent="0">
              <a:buNone/>
            </a:pPr>
            <a:r>
              <a:rPr lang="it-IT" sz="3600" dirty="0">
                <a:solidFill>
                  <a:srgbClr val="0070C0"/>
                </a:solidFill>
              </a:rPr>
              <a:t>termine fisso d'</a:t>
            </a:r>
            <a:r>
              <a:rPr lang="it-IT" sz="3600" dirty="0" err="1">
                <a:solidFill>
                  <a:srgbClr val="0070C0"/>
                </a:solidFill>
              </a:rPr>
              <a:t>etterno</a:t>
            </a:r>
            <a:r>
              <a:rPr lang="it-IT" sz="3600" dirty="0">
                <a:solidFill>
                  <a:srgbClr val="0070C0"/>
                </a:solidFill>
              </a:rPr>
              <a:t> consiglio, </a:t>
            </a:r>
          </a:p>
          <a:p>
            <a:pPr marL="0" indent="0">
              <a:buNone/>
            </a:pPr>
            <a:r>
              <a:rPr lang="it-IT" sz="3600" dirty="0">
                <a:solidFill>
                  <a:srgbClr val="0070C0"/>
                </a:solidFill>
              </a:rPr>
              <a:t> 	tu se' colei che l'umana natura</a:t>
            </a:r>
          </a:p>
          <a:p>
            <a:pPr marL="0" indent="0">
              <a:buNone/>
            </a:pPr>
            <a:r>
              <a:rPr lang="it-IT" sz="3600" dirty="0">
                <a:solidFill>
                  <a:srgbClr val="0070C0"/>
                </a:solidFill>
              </a:rPr>
              <a:t>nobilitasti sì, che 'l suo fattore</a:t>
            </a:r>
          </a:p>
          <a:p>
            <a:pPr marL="0" indent="0">
              <a:buNone/>
            </a:pPr>
            <a:r>
              <a:rPr lang="it-IT" sz="3600" dirty="0">
                <a:solidFill>
                  <a:srgbClr val="0070C0"/>
                </a:solidFill>
              </a:rPr>
              <a:t>non disdegnò di farsi sua fattura. 	</a:t>
            </a:r>
          </a:p>
          <a:p>
            <a:pPr marL="0" indent="0">
              <a:buNone/>
            </a:pPr>
            <a:r>
              <a:rPr lang="it-IT" sz="3600" dirty="0">
                <a:solidFill>
                  <a:srgbClr val="0070C0"/>
                </a:solidFill>
              </a:rPr>
              <a:t> 	Nel ventre tuo si raccese l'amore,</a:t>
            </a:r>
          </a:p>
          <a:p>
            <a:pPr marL="0" indent="0">
              <a:buNone/>
            </a:pPr>
            <a:r>
              <a:rPr lang="it-IT" sz="3600" dirty="0">
                <a:solidFill>
                  <a:srgbClr val="0070C0"/>
                </a:solidFill>
              </a:rPr>
              <a:t>per lo cui caldo ne l'</a:t>
            </a:r>
            <a:r>
              <a:rPr lang="it-IT" sz="3600" dirty="0" err="1">
                <a:solidFill>
                  <a:srgbClr val="0070C0"/>
                </a:solidFill>
              </a:rPr>
              <a:t>etterna</a:t>
            </a:r>
            <a:r>
              <a:rPr lang="it-IT" sz="3600" dirty="0">
                <a:solidFill>
                  <a:srgbClr val="0070C0"/>
                </a:solidFill>
              </a:rPr>
              <a:t> pace</a:t>
            </a:r>
          </a:p>
          <a:p>
            <a:pPr marL="0" indent="0">
              <a:buNone/>
            </a:pPr>
            <a:r>
              <a:rPr lang="it-IT" sz="3600" dirty="0">
                <a:solidFill>
                  <a:srgbClr val="0070C0"/>
                </a:solidFill>
              </a:rPr>
              <a:t>così è germinato questo fiore. </a:t>
            </a:r>
          </a:p>
        </p:txBody>
      </p:sp>
    </p:spTree>
    <p:extLst>
      <p:ext uri="{BB962C8B-B14F-4D97-AF65-F5344CB8AC3E}">
        <p14:creationId xmlns:p14="http://schemas.microsoft.com/office/powerpoint/2010/main" val="2573440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0C1CBB7-D916-4D51-8C76-32E2C7F2C926}"/>
              </a:ext>
            </a:extLst>
          </p:cNvPr>
          <p:cNvPicPr>
            <a:picLocks noChangeAspect="1"/>
          </p:cNvPicPr>
          <p:nvPr/>
        </p:nvPicPr>
        <p:blipFill>
          <a:blip r:embed="rId2"/>
          <a:stretch>
            <a:fillRect/>
          </a:stretch>
        </p:blipFill>
        <p:spPr>
          <a:xfrm>
            <a:off x="2727434" y="268014"/>
            <a:ext cx="7945821" cy="6243145"/>
          </a:xfrm>
          <a:prstGeom prst="rect">
            <a:avLst/>
          </a:prstGeom>
        </p:spPr>
      </p:pic>
    </p:spTree>
    <p:extLst>
      <p:ext uri="{BB962C8B-B14F-4D97-AF65-F5344CB8AC3E}">
        <p14:creationId xmlns:p14="http://schemas.microsoft.com/office/powerpoint/2010/main" val="2913714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60EB341-1909-482E-95CB-078E21F64AF5}"/>
              </a:ext>
            </a:extLst>
          </p:cNvPr>
          <p:cNvSpPr>
            <a:spLocks noGrp="1"/>
          </p:cNvSpPr>
          <p:nvPr>
            <p:ph idx="1"/>
          </p:nvPr>
        </p:nvSpPr>
        <p:spPr>
          <a:xfrm>
            <a:off x="1371600" y="173421"/>
            <a:ext cx="10310648" cy="6400800"/>
          </a:xfrm>
        </p:spPr>
        <p:txBody>
          <a:bodyPr>
            <a:normAutofit/>
          </a:bodyPr>
          <a:lstStyle/>
          <a:p>
            <a:pPr marL="0" indent="0">
              <a:buNone/>
            </a:pPr>
            <a:r>
              <a:rPr lang="it-IT" sz="3600" dirty="0">
                <a:solidFill>
                  <a:schemeClr val="accent5">
                    <a:lumMod val="50000"/>
                  </a:schemeClr>
                </a:solidFill>
              </a:rPr>
              <a:t>L’angelo Gabriele fu mandato da Dio a Nazareth, a una vergine, promessa sposa di un uomo della casa di Davide, chiamato Giuseppe.</a:t>
            </a:r>
          </a:p>
          <a:p>
            <a:pPr marL="0" indent="0">
              <a:buNone/>
            </a:pPr>
            <a:r>
              <a:rPr lang="it-IT" sz="3600" dirty="0">
                <a:solidFill>
                  <a:schemeClr val="accent5">
                    <a:lumMod val="50000"/>
                  </a:schemeClr>
                </a:solidFill>
              </a:rPr>
              <a:t>La vergine si chiamava Maria. Entrando da lei, disse: “Ti saluto, o piena di grazia, il Signore è con te”.</a:t>
            </a:r>
          </a:p>
          <a:p>
            <a:pPr marL="0" indent="0">
              <a:buNone/>
            </a:pPr>
            <a:r>
              <a:rPr lang="it-IT" sz="3600" dirty="0">
                <a:solidFill>
                  <a:schemeClr val="accent5">
                    <a:lumMod val="50000"/>
                  </a:schemeClr>
                </a:solidFill>
              </a:rPr>
              <a:t>A queste parole ella rimase turbata. L’angelo le disse: “Non temere, Maria, perché hai trovato grazia presso Dio. Ecco, concepirai un figlio, lo darai alla luce e lo chiamerai Gesù. Sarà grande e chiamato Figlio dell’Altissimo; il Signore Dio gli darà il trono di Davide e il suo regno non avrà fine”.</a:t>
            </a:r>
          </a:p>
          <a:p>
            <a:endParaRPr lang="it-IT" sz="2400" dirty="0"/>
          </a:p>
        </p:txBody>
      </p:sp>
    </p:spTree>
    <p:extLst>
      <p:ext uri="{BB962C8B-B14F-4D97-AF65-F5344CB8AC3E}">
        <p14:creationId xmlns:p14="http://schemas.microsoft.com/office/powerpoint/2010/main" val="2030817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B6F8163-221F-4788-B42A-CCDF7377C0E9}"/>
              </a:ext>
            </a:extLst>
          </p:cNvPr>
          <p:cNvSpPr txBox="1"/>
          <p:nvPr/>
        </p:nvSpPr>
        <p:spPr>
          <a:xfrm>
            <a:off x="1403132" y="756746"/>
            <a:ext cx="9648496" cy="5632311"/>
          </a:xfrm>
          <a:prstGeom prst="rect">
            <a:avLst/>
          </a:prstGeom>
          <a:noFill/>
        </p:spPr>
        <p:txBody>
          <a:bodyPr wrap="square">
            <a:spAutoFit/>
          </a:bodyPr>
          <a:lstStyle/>
          <a:p>
            <a:r>
              <a:rPr lang="it-IT" sz="3600" dirty="0"/>
              <a:t>Allora Maria disse all’angelo: “Come è possibile? Non conosco uomo”. Le rispose l’angelo: “Lo Spirito Santo scenderà su dite. Colui che nascerà sarà dunque santo e chiamato Figlio e di Dio. Vedi: anche Elisabetta, tua parente, nella sua vecchiaia, ha concepito un figlio e questo è il sesto mese per lei, che tutti dicevano sterile: nulla è impossibile a Dio”.</a:t>
            </a:r>
          </a:p>
          <a:p>
            <a:r>
              <a:rPr lang="it-IT" sz="3600" dirty="0"/>
              <a:t>Allora Maria disse: “Eccomi, sono la serva del Signore, avvenga di me quello che hai detto”.</a:t>
            </a:r>
          </a:p>
        </p:txBody>
      </p:sp>
    </p:spTree>
    <p:extLst>
      <p:ext uri="{BB962C8B-B14F-4D97-AF65-F5344CB8AC3E}">
        <p14:creationId xmlns:p14="http://schemas.microsoft.com/office/powerpoint/2010/main" val="2515627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74690BC-F9C4-4C50-8054-36CF01F652F0}"/>
              </a:ext>
            </a:extLst>
          </p:cNvPr>
          <p:cNvSpPr>
            <a:spLocks noGrp="1"/>
          </p:cNvSpPr>
          <p:nvPr>
            <p:ph idx="1"/>
          </p:nvPr>
        </p:nvSpPr>
        <p:spPr>
          <a:xfrm>
            <a:off x="1371599" y="677917"/>
            <a:ext cx="10342179" cy="5659821"/>
          </a:xfrm>
        </p:spPr>
        <p:txBody>
          <a:bodyPr/>
          <a:lstStyle/>
          <a:p>
            <a:r>
              <a:rPr lang="it-IT" sz="3200" dirty="0">
                <a:solidFill>
                  <a:srgbClr val="0070C0"/>
                </a:solidFill>
              </a:rPr>
              <a:t>Maria ha circa 15 anni e sta per sposarsi con un bravo giovane di nome Giuseppe. Certo, mentre si occupa delle faccende di casa, pensa al cambiamento che sta per accadere nella sua vita. </a:t>
            </a:r>
          </a:p>
          <a:p>
            <a:r>
              <a:rPr lang="it-IT" sz="3200" dirty="0">
                <a:solidFill>
                  <a:srgbClr val="0070C0"/>
                </a:solidFill>
              </a:rPr>
              <a:t>Maria capisce che questo bambino   non è come tutti gli altri, non crescerà dentro di lei come frutto dell’amore tra due sposi. Maria capisce anche che l’angelo aspetta il suo “si” perché avvenga questo miracolo di un figlio che non è figlio di un uomo, ma Figlio di Dio.</a:t>
            </a:r>
          </a:p>
          <a:p>
            <a:r>
              <a:rPr lang="it-IT" sz="3200" dirty="0">
                <a:solidFill>
                  <a:srgbClr val="0070C0"/>
                </a:solidFill>
              </a:rPr>
              <a:t>Allora dice all’angelo che è pronta a fare quello che Dio vuole da lei.</a:t>
            </a:r>
          </a:p>
          <a:p>
            <a:endParaRPr lang="it-IT" dirty="0"/>
          </a:p>
        </p:txBody>
      </p:sp>
    </p:spTree>
    <p:extLst>
      <p:ext uri="{BB962C8B-B14F-4D97-AF65-F5344CB8AC3E}">
        <p14:creationId xmlns:p14="http://schemas.microsoft.com/office/powerpoint/2010/main" val="4004997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1E1F0C-14CC-4DB5-BF86-32E5D313B95D}"/>
              </a:ext>
            </a:extLst>
          </p:cNvPr>
          <p:cNvSpPr>
            <a:spLocks noGrp="1"/>
          </p:cNvSpPr>
          <p:nvPr>
            <p:ph type="title"/>
          </p:nvPr>
        </p:nvSpPr>
        <p:spPr>
          <a:xfrm>
            <a:off x="1371600" y="685800"/>
            <a:ext cx="9601200" cy="969579"/>
          </a:xfrm>
        </p:spPr>
        <p:txBody>
          <a:bodyPr/>
          <a:lstStyle/>
          <a:p>
            <a:pPr algn="ctr"/>
            <a:r>
              <a:rPr lang="it-IT" dirty="0"/>
              <a:t>IL SI’ DI MARIA</a:t>
            </a:r>
          </a:p>
        </p:txBody>
      </p:sp>
      <p:sp>
        <p:nvSpPr>
          <p:cNvPr id="3" name="Segnaposto contenuto 2">
            <a:extLst>
              <a:ext uri="{FF2B5EF4-FFF2-40B4-BE49-F238E27FC236}">
                <a16:creationId xmlns:a16="http://schemas.microsoft.com/office/drawing/2014/main" id="{FF3CA412-7B0A-46B1-AD2D-64F052E2F5EC}"/>
              </a:ext>
            </a:extLst>
          </p:cNvPr>
          <p:cNvSpPr>
            <a:spLocks noGrp="1"/>
          </p:cNvSpPr>
          <p:nvPr>
            <p:ph idx="1"/>
          </p:nvPr>
        </p:nvSpPr>
        <p:spPr>
          <a:xfrm>
            <a:off x="1371600" y="2286000"/>
            <a:ext cx="9601200" cy="2774731"/>
          </a:xfrm>
        </p:spPr>
        <p:txBody>
          <a:bodyPr>
            <a:noAutofit/>
          </a:bodyPr>
          <a:lstStyle/>
          <a:p>
            <a:r>
              <a:rPr lang="it-IT" sz="3600" dirty="0"/>
              <a:t>Lo scorso anno abbiamo letto questo brano di Vangelo analizzando il sì di Maria alla chiamata di Dio: </a:t>
            </a:r>
            <a:r>
              <a:rPr lang="it-IT" sz="3600" dirty="0">
                <a:solidFill>
                  <a:schemeClr val="accent6">
                    <a:lumMod val="75000"/>
                  </a:schemeClr>
                </a:solidFill>
              </a:rPr>
              <a:t>«avvenga di me quello che hai detto”.</a:t>
            </a:r>
            <a:endParaRPr lang="it-IT" sz="3600" dirty="0">
              <a:solidFill>
                <a:schemeClr val="tx1"/>
              </a:solidFill>
            </a:endParaRPr>
          </a:p>
          <a:p>
            <a:r>
              <a:rPr lang="it-IT" sz="3600" dirty="0">
                <a:solidFill>
                  <a:schemeClr val="tx1"/>
                </a:solidFill>
              </a:rPr>
              <a:t>Oggi vediamo come Dio sceglie una donna per essere la Madre del suo Figlio per mettersi in </a:t>
            </a:r>
            <a:r>
              <a:rPr lang="it-IT" sz="3600" b="1" dirty="0">
                <a:solidFill>
                  <a:schemeClr val="tx1"/>
                </a:solidFill>
              </a:rPr>
              <a:t>relazione</a:t>
            </a:r>
            <a:r>
              <a:rPr lang="it-IT" sz="3600" dirty="0">
                <a:solidFill>
                  <a:schemeClr val="tx1"/>
                </a:solidFill>
              </a:rPr>
              <a:t> con gli uomini.</a:t>
            </a:r>
          </a:p>
        </p:txBody>
      </p:sp>
    </p:spTree>
    <p:extLst>
      <p:ext uri="{BB962C8B-B14F-4D97-AF65-F5344CB8AC3E}">
        <p14:creationId xmlns:p14="http://schemas.microsoft.com/office/powerpoint/2010/main" val="267764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3">
            <a:extLst>
              <a:ext uri="{FF2B5EF4-FFF2-40B4-BE49-F238E27FC236}">
                <a16:creationId xmlns:a16="http://schemas.microsoft.com/office/drawing/2014/main" id="{6E44B04A-8F82-42EF-81C6-5484C6E31AAE}"/>
              </a:ext>
            </a:extLst>
          </p:cNvPr>
          <p:cNvPicPr>
            <a:picLocks noGrp="1" noChangeAspect="1"/>
          </p:cNvPicPr>
          <p:nvPr>
            <p:ph idx="1"/>
          </p:nvPr>
        </p:nvPicPr>
        <p:blipFill>
          <a:blip r:embed="rId2"/>
          <a:stretch>
            <a:fillRect/>
          </a:stretch>
        </p:blipFill>
        <p:spPr>
          <a:xfrm>
            <a:off x="0" y="-4668"/>
            <a:ext cx="12192000" cy="6857624"/>
          </a:xfrm>
          <a:prstGeom prst="rect">
            <a:avLst/>
          </a:prstGeom>
        </p:spPr>
      </p:pic>
    </p:spTree>
    <p:extLst>
      <p:ext uri="{BB962C8B-B14F-4D97-AF65-F5344CB8AC3E}">
        <p14:creationId xmlns:p14="http://schemas.microsoft.com/office/powerpoint/2010/main" val="846530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C17EBF0-DA0D-4268-9C62-F31FE068F03E}"/>
              </a:ext>
            </a:extLst>
          </p:cNvPr>
          <p:cNvSpPr>
            <a:spLocks noGrp="1"/>
          </p:cNvSpPr>
          <p:nvPr>
            <p:ph idx="1"/>
          </p:nvPr>
        </p:nvSpPr>
        <p:spPr>
          <a:xfrm>
            <a:off x="1371600" y="725213"/>
            <a:ext cx="9601200" cy="5502165"/>
          </a:xfrm>
        </p:spPr>
        <p:txBody>
          <a:bodyPr>
            <a:normAutofit lnSpcReduction="10000"/>
          </a:bodyPr>
          <a:lstStyle/>
          <a:p>
            <a:r>
              <a:rPr lang="it-IT" sz="4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Dio ci ama e desidera a tal punto stare con noi e riversare su di noi il suo amore, che assume la nostra stessa carne nel grembo di Maria.</a:t>
            </a:r>
          </a:p>
          <a:p>
            <a:r>
              <a:rPr lang="it-IT" sz="48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Ci ama e vuole mettersi in relazione con noi, e diventa uomo come noi attraverso Maria</a:t>
            </a:r>
          </a:p>
          <a:p>
            <a:pPr marL="0" indent="0">
              <a:buNone/>
            </a:pPr>
            <a:r>
              <a:rPr lang="it-IT" sz="4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it-IT" sz="4800" dirty="0">
              <a:solidFill>
                <a:srgbClr val="0070C0"/>
              </a:solidFill>
            </a:endParaRPr>
          </a:p>
        </p:txBody>
      </p:sp>
    </p:spTree>
    <p:extLst>
      <p:ext uri="{BB962C8B-B14F-4D97-AF65-F5344CB8AC3E}">
        <p14:creationId xmlns:p14="http://schemas.microsoft.com/office/powerpoint/2010/main" val="1310910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F515C83-B3F9-440F-A8A5-8A35A6876F24}"/>
              </a:ext>
            </a:extLst>
          </p:cNvPr>
          <p:cNvSpPr>
            <a:spLocks noGrp="1"/>
          </p:cNvSpPr>
          <p:nvPr>
            <p:ph idx="1"/>
          </p:nvPr>
        </p:nvSpPr>
        <p:spPr>
          <a:xfrm>
            <a:off x="1371600" y="378372"/>
            <a:ext cx="9601200" cy="4666594"/>
          </a:xfrm>
        </p:spPr>
        <p:txBody>
          <a:bodyPr>
            <a:noAutofit/>
          </a:bodyPr>
          <a:lstStyle/>
          <a:p>
            <a:r>
              <a:rPr lang="it-IT" sz="3600" dirty="0"/>
              <a:t>generato, non creato,</a:t>
            </a:r>
            <a:br>
              <a:rPr lang="it-IT" sz="3600" dirty="0"/>
            </a:br>
            <a:r>
              <a:rPr lang="it-IT" sz="3600" dirty="0"/>
              <a:t>della stessa sostanza del Padre;</a:t>
            </a:r>
            <a:br>
              <a:rPr lang="it-IT" sz="3600" dirty="0"/>
            </a:br>
            <a:r>
              <a:rPr lang="it-IT" sz="3600" dirty="0"/>
              <a:t>per mezzo di lui tutte le cose sono state create.</a:t>
            </a:r>
            <a:br>
              <a:rPr lang="it-IT" sz="3600" dirty="0"/>
            </a:br>
            <a:r>
              <a:rPr lang="it-IT" sz="3600" dirty="0"/>
              <a:t>Per noi uomini e per la nostra salvezza discese dal cielo,</a:t>
            </a:r>
            <a:br>
              <a:rPr lang="it-IT" sz="3600" dirty="0"/>
            </a:br>
            <a:r>
              <a:rPr lang="it-IT" sz="3600" dirty="0"/>
              <a:t>e per opera dello Spirito Santo</a:t>
            </a:r>
            <a:br>
              <a:rPr lang="it-IT" sz="3600" dirty="0"/>
            </a:br>
            <a:r>
              <a:rPr lang="it-IT" sz="3600" dirty="0"/>
              <a:t>si è incarnato nel seno della Vergine Maria</a:t>
            </a:r>
            <a:br>
              <a:rPr lang="it-IT" sz="3600" dirty="0"/>
            </a:br>
            <a:r>
              <a:rPr lang="it-IT" sz="3600" dirty="0"/>
              <a:t>e si è fatto uomo.</a:t>
            </a:r>
          </a:p>
        </p:txBody>
      </p:sp>
    </p:spTree>
    <p:extLst>
      <p:ext uri="{BB962C8B-B14F-4D97-AF65-F5344CB8AC3E}">
        <p14:creationId xmlns:p14="http://schemas.microsoft.com/office/powerpoint/2010/main" val="1463857008"/>
      </p:ext>
    </p:extLst>
  </p:cSld>
  <p:clrMapOvr>
    <a:masterClrMapping/>
  </p:clrMapOvr>
</p:sld>
</file>

<file path=ppt/theme/theme1.xml><?xml version="1.0" encoding="utf-8"?>
<a:theme xmlns:a="http://schemas.openxmlformats.org/drawingml/2006/main" name="Ritaglio">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23</TotalTime>
  <Words>768</Words>
  <Application>Microsoft Office PowerPoint</Application>
  <PresentationFormat>Widescreen</PresentationFormat>
  <Paragraphs>45</Paragraphs>
  <Slides>14</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14</vt:i4>
      </vt:variant>
    </vt:vector>
  </HeadingPairs>
  <TitlesOfParts>
    <vt:vector size="17" baseType="lpstr">
      <vt:lpstr>Calibri</vt:lpstr>
      <vt:lpstr>Franklin Gothic Book</vt:lpstr>
      <vt:lpstr>Ritaglio</vt:lpstr>
      <vt:lpstr>IL GOMITOLO ROSSO</vt:lpstr>
      <vt:lpstr>Presentazione standard di PowerPoint</vt:lpstr>
      <vt:lpstr>Presentazione standard di PowerPoint</vt:lpstr>
      <vt:lpstr>Presentazione standard di PowerPoint</vt:lpstr>
      <vt:lpstr>Presentazione standard di PowerPoint</vt:lpstr>
      <vt:lpstr>IL SI’ DI MARIA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GOMITOLO ROSSO</dc:title>
  <dc:creator>giancarlo quadri</dc:creator>
  <cp:lastModifiedBy>giancarlo quadri</cp:lastModifiedBy>
  <cp:revision>10</cp:revision>
  <dcterms:created xsi:type="dcterms:W3CDTF">2020-12-04T12:50:00Z</dcterms:created>
  <dcterms:modified xsi:type="dcterms:W3CDTF">2021-01-25T13:35:36Z</dcterms:modified>
</cp:coreProperties>
</file>